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notesMasterIdLst>
    <p:notesMasterId r:id="rId11"/>
  </p:notesMasterIdLst>
  <p:sldIdLst>
    <p:sldId id="256" r:id="rId2"/>
    <p:sldId id="258" r:id="rId3"/>
    <p:sldId id="257" r:id="rId4"/>
    <p:sldId id="264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9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8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3EEEB1-FE95-41F4-913B-A39A1759B7CB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87EF70-9717-45FD-B54B-DF1943FB96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080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7EF70-9717-45FD-B54B-DF1943FB969F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998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2429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3151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9283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7565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403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94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0831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360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16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313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9370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098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646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770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5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0882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22A81-D1A7-427B-AE44-E3F590BF3B49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2C52179-6192-4B75-A0E6-7A4CCE22A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9944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FA51-6F38-ED7E-5032-9EEE527DE9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47409" y="550719"/>
            <a:ext cx="4610100" cy="737754"/>
          </a:xfr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CRM Analytics</a:t>
            </a:r>
            <a:endParaRPr lang="en-IN" b="1" dirty="0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50D92D-0B13-5FF0-EB7B-536A2AB61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841" y="1653066"/>
            <a:ext cx="5775113" cy="4565217"/>
          </a:xfrm>
        </p:spPr>
        <p:txBody>
          <a:bodyPr>
            <a:normAutofit/>
          </a:bodyPr>
          <a:lstStyle/>
          <a:p>
            <a:pPr algn="l"/>
            <a:r>
              <a:rPr lang="en-IN" sz="4000" b="1" u="sng" dirty="0">
                <a:solidFill>
                  <a:srgbClr val="0070C0"/>
                </a:solidFill>
                <a:latin typeface="Calibri" panose="020F0502020204030204" pitchFamily="34" charset="0"/>
              </a:rPr>
              <a:t>Team Members </a:t>
            </a:r>
            <a:endParaRPr lang="en-IN" sz="4000" b="1" i="0" u="sng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  <a:p>
            <a:pPr algn="l"/>
            <a:endParaRPr lang="en-IN" sz="3200" dirty="0">
              <a:solidFill>
                <a:srgbClr val="222222"/>
              </a:solidFill>
              <a:latin typeface="Calibri" panose="020F0502020204030204" pitchFamily="34" charset="0"/>
            </a:endParaRP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3200" b="0" i="0" dirty="0">
                <a:solidFill>
                  <a:srgbClr val="222222"/>
                </a:solidFill>
                <a:effectLst/>
                <a:latin typeface="Calibri" panose="020F0502020204030204" pitchFamily="34" charset="0"/>
              </a:rPr>
              <a:t>Vikas Mahadeva</a:t>
            </a:r>
            <a:endParaRPr lang="en-IN" sz="3200" b="1" i="0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3200" b="0" i="0" dirty="0">
                <a:solidFill>
                  <a:srgbClr val="222222"/>
                </a:solidFill>
                <a:effectLst/>
                <a:latin typeface="Calibri" panose="020F0502020204030204" pitchFamily="34" charset="0"/>
              </a:rPr>
              <a:t>Sakshi Balkrishna Jadhav</a:t>
            </a:r>
            <a:endParaRPr lang="en-IN" sz="3200" b="1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</a:endParaRP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3200" b="0" i="0" dirty="0">
                <a:solidFill>
                  <a:srgbClr val="222222"/>
                </a:solidFill>
                <a:effectLst/>
                <a:latin typeface="Calibri" panose="020F0502020204030204" pitchFamily="34" charset="0"/>
              </a:rPr>
              <a:t>Mayur Kanth</a:t>
            </a:r>
            <a:endParaRPr lang="en-IN" sz="3200" b="1" i="0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3200" b="0" i="0" dirty="0">
                <a:solidFill>
                  <a:srgbClr val="222222"/>
                </a:solidFill>
                <a:effectLst/>
                <a:latin typeface="Calibri" panose="020F0502020204030204" pitchFamily="34" charset="0"/>
              </a:rPr>
              <a:t>Avadhesh Dindayal Yadav</a:t>
            </a:r>
            <a:endParaRPr lang="en-IN" sz="3200" b="1" i="0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buFont typeface="Wingdings" panose="05000000000000000000" pitchFamily="2" charset="2"/>
              <a:buChar char="v"/>
            </a:pPr>
            <a:endParaRPr lang="en-IN" sz="3200" b="1" i="0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buFont typeface="Wingdings" panose="05000000000000000000" pitchFamily="2" charset="2"/>
              <a:buChar char="v"/>
            </a:pPr>
            <a:endParaRPr lang="en-IN" sz="3200" b="1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</a:endParaRPr>
          </a:p>
          <a:p>
            <a:pPr marL="457200" indent="-457200" algn="l">
              <a:buFont typeface="Wingdings" panose="05000000000000000000" pitchFamily="2" charset="2"/>
              <a:buChar char="v"/>
            </a:pPr>
            <a:endParaRPr lang="en-IN" sz="3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4E8A5B-9F50-AAA6-0919-B7F51BCD0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903" y="2287543"/>
            <a:ext cx="4395019" cy="329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043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8A6B9-D1AE-1200-1022-E2F318D9E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3008" y="299280"/>
            <a:ext cx="2566220" cy="658761"/>
          </a:xfrm>
        </p:spPr>
        <p:txBody>
          <a:bodyPr/>
          <a:lstStyle/>
          <a:p>
            <a:pPr algn="ctr"/>
            <a:r>
              <a:rPr lang="en-IN" sz="4000" b="1" dirty="0">
                <a:solidFill>
                  <a:srgbClr val="0070C0"/>
                </a:solidFill>
              </a:rPr>
              <a:t>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F8155B-D782-9A3C-81B9-385831299D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916" y="1199535"/>
            <a:ext cx="9242322" cy="4994788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project involves analyzing Salesforce CRM data to gain insights into lead generation, conversions, and opportunity management. The goal is to enable data-driven decisions for improving sales performance.</a:t>
            </a:r>
          </a:p>
          <a:p>
            <a:pPr algn="l"/>
            <a:r>
              <a:rPr lang="en-IN" b="1" dirty="0">
                <a:solidFill>
                  <a:srgbClr val="0070C0"/>
                </a:solidFill>
              </a:rPr>
              <a:t>Objective of the Analysis :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Understand lead and opportunity trends</a:t>
            </a:r>
            <a:endParaRPr lang="en-IN" b="1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Identify top-performing sources and industries</a:t>
            </a:r>
            <a:endParaRPr lang="en-IN" b="1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Track conversion rates and revenue potential</a:t>
            </a:r>
            <a:endParaRPr lang="en-IN" b="1" dirty="0">
              <a:solidFill>
                <a:schemeClr val="tx1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IN" dirty="0">
                <a:solidFill>
                  <a:schemeClr val="tx1"/>
                </a:solidFill>
              </a:rPr>
              <a:t>Analyze performance over time</a:t>
            </a:r>
          </a:p>
          <a:p>
            <a:pPr algn="l"/>
            <a:r>
              <a:rPr lang="en-IN" b="1" dirty="0">
                <a:solidFill>
                  <a:srgbClr val="0070C0"/>
                </a:solidFill>
              </a:rPr>
              <a:t>Tools/Technologies</a:t>
            </a:r>
            <a:r>
              <a:rPr lang="en-IN" dirty="0"/>
              <a:t> </a:t>
            </a:r>
            <a:r>
              <a:rPr lang="en-IN" b="1" dirty="0">
                <a:solidFill>
                  <a:srgbClr val="0070C0"/>
                </a:solidFill>
              </a:rPr>
              <a:t>Used: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Excel , Tableau ,Power BI and My SQL: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Dashboard creation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Salesforce CRM: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Data source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Logical Functions ,Filters ,Pivot table ,calculation field ,DAX &amp; Power Query: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Data modeling and transformation</a:t>
            </a:r>
          </a:p>
          <a:p>
            <a:pPr algn="l"/>
            <a:endParaRPr lang="en-IN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794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D32843-7499-2F95-595E-02E7785BB2C0}"/>
              </a:ext>
            </a:extLst>
          </p:cNvPr>
          <p:cNvSpPr txBox="1"/>
          <p:nvPr/>
        </p:nvSpPr>
        <p:spPr>
          <a:xfrm>
            <a:off x="1091381" y="363793"/>
            <a:ext cx="81804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dirty="0">
                <a:solidFill>
                  <a:srgbClr val="0070C0"/>
                </a:solidFill>
              </a:rPr>
              <a:t>Key Performance Indicators (KPIs)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BA1DB97-AE5B-6A0A-55CB-47E7B66BA7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135" y="1844676"/>
            <a:ext cx="4150984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b="1" dirty="0">
                <a:solidFill>
                  <a:srgbClr val="0070C0"/>
                </a:solidFill>
              </a:rPr>
              <a:t>Leads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400" b="1" dirty="0">
                <a:solidFill>
                  <a:srgbClr val="0070C0"/>
                </a:solidFill>
              </a:rPr>
              <a:t>Analysis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KPIs: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Leads: 10K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Expected Amount: $38.92M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Converted Accounts: 1,016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Converted Opportunities: 411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Lead Conversion Rate: 10.33%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2B1F13-D2F5-9414-59EB-88A6806C9E81}"/>
              </a:ext>
            </a:extLst>
          </p:cNvPr>
          <p:cNvSpPr txBox="1"/>
          <p:nvPr/>
        </p:nvSpPr>
        <p:spPr>
          <a:xfrm>
            <a:off x="5348749" y="1921621"/>
            <a:ext cx="475881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b="1" dirty="0">
                <a:solidFill>
                  <a:srgbClr val="0070C0"/>
                </a:solidFill>
              </a:rPr>
              <a:t>Opportunity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400" b="1" dirty="0">
                <a:solidFill>
                  <a:srgbClr val="0070C0"/>
                </a:solidFill>
              </a:rPr>
              <a:t>Analysis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400" b="1" dirty="0">
                <a:solidFill>
                  <a:srgbClr val="0070C0"/>
                </a:solidFill>
              </a:rPr>
              <a:t>KPIs :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solidFill>
                <a:srgbClr val="0070C0"/>
              </a:solidFill>
            </a:endParaRP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Total Expected Amount: $184.14M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Active Opportunities: 1,272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Win Rate: 31.06%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Opportunity Conversion Rate: 27.38%</a:t>
            </a:r>
          </a:p>
          <a:p>
            <a:pPr marL="0" marR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 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Loss Rate: $ 838.37M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EE91B4-6B29-A4BA-F5C2-2B5D93CCE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91" y="324668"/>
            <a:ext cx="1400456" cy="1247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32918-2045-60AC-E25A-4E58A147719D}"/>
              </a:ext>
            </a:extLst>
          </p:cNvPr>
          <p:cNvSpPr txBox="1"/>
          <p:nvPr/>
        </p:nvSpPr>
        <p:spPr>
          <a:xfrm>
            <a:off x="626110" y="4471229"/>
            <a:ext cx="911098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0070C0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Trend Analysis:</a:t>
            </a:r>
          </a:p>
          <a:p>
            <a:pPr algn="l"/>
            <a:endParaRPr lang="en-US" b="1" i="0" dirty="0">
              <a:solidFill>
                <a:srgbClr val="0070C0"/>
              </a:solidFill>
              <a:effectLst/>
              <a:latin typeface="Lato" panose="020F0502020204030203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Lato" panose="020F0502020204030203" pitchFamily="34" charset="0"/>
              </a:rPr>
              <a:t>Running Total Expected Vs Commit Forecast Amount over Time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Lato" panose="020F0502020204030203" pitchFamily="34" charset="0"/>
              </a:rPr>
              <a:t>Running Total Active Vs Total Opportunities over Time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Lato" panose="020F0502020204030203" pitchFamily="34" charset="0"/>
              </a:rPr>
              <a:t>Closed Won Vs Total Opportunities over Time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Lato" panose="020F0502020204030203" pitchFamily="34" charset="0"/>
              </a:rPr>
              <a:t>Closed Won vs Total Closed over Time</a:t>
            </a:r>
            <a:endParaRPr lang="en-US" dirty="0">
              <a:latin typeface="Lato" panose="020F0502020204030203" pitchFamily="34" charset="0"/>
            </a:endParaRPr>
          </a:p>
          <a:p>
            <a:pPr algn="l"/>
            <a:endParaRPr lang="en-US" b="0" i="0" dirty="0">
              <a:effectLst/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837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465182-D424-D9D9-54B0-642871DA192B}"/>
              </a:ext>
            </a:extLst>
          </p:cNvPr>
          <p:cNvSpPr txBox="1"/>
          <p:nvPr/>
        </p:nvSpPr>
        <p:spPr>
          <a:xfrm>
            <a:off x="609600" y="474345"/>
            <a:ext cx="917448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Lato" panose="020F0502020204030203" pitchFamily="34" charset="0"/>
              </a:rPr>
              <a:t>We had Total </a:t>
            </a:r>
            <a:r>
              <a:rPr lang="en-US" b="1" i="0" dirty="0">
                <a:effectLst/>
                <a:latin typeface="Lato" panose="020F0502020204030203" pitchFamily="34" charset="0"/>
              </a:rPr>
              <a:t>10k</a:t>
            </a:r>
            <a:r>
              <a:rPr lang="en-US" b="0" i="0" dirty="0">
                <a:effectLst/>
                <a:latin typeface="Lato" panose="020F0502020204030203" pitchFamily="34" charset="0"/>
              </a:rPr>
              <a:t> Leads out of which only </a:t>
            </a:r>
            <a:r>
              <a:rPr lang="en-US" b="1" i="0" dirty="0">
                <a:effectLst/>
                <a:latin typeface="Lato" panose="020F0502020204030203" pitchFamily="34" charset="0"/>
              </a:rPr>
              <a:t>411</a:t>
            </a:r>
            <a:r>
              <a:rPr lang="en-US" b="0" i="0" dirty="0">
                <a:effectLst/>
                <a:latin typeface="Lato" panose="020F0502020204030203" pitchFamily="34" charset="0"/>
              </a:rPr>
              <a:t> converted to Opportunities at the conversion Rate </a:t>
            </a:r>
            <a:r>
              <a:rPr lang="en-US" b="1" i="0" dirty="0">
                <a:effectLst/>
                <a:latin typeface="Lato" panose="020F0502020204030203" pitchFamily="34" charset="0"/>
              </a:rPr>
              <a:t>10.33%</a:t>
            </a:r>
            <a:r>
              <a:rPr lang="en-US" b="0" i="0" dirty="0">
                <a:effectLst/>
                <a:latin typeface="Lato" panose="020F0502020204030203" pitchFamily="34" charset="0"/>
              </a:rPr>
              <a:t>.</a:t>
            </a:r>
          </a:p>
          <a:p>
            <a:pPr algn="l"/>
            <a:endParaRPr lang="en-US" b="0" i="0" dirty="0">
              <a:effectLst/>
              <a:latin typeface="Lato" panose="020F050202020403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Lato" panose="020F0502020204030203" pitchFamily="34" charset="0"/>
              </a:rPr>
              <a:t>Highest Count of Leads by Lead Source came out to be </a:t>
            </a:r>
            <a:r>
              <a:rPr lang="en-US" b="1" i="0" dirty="0">
                <a:effectLst/>
                <a:latin typeface="Lato" panose="020F0502020204030203" pitchFamily="34" charset="0"/>
              </a:rPr>
              <a:t>2786</a:t>
            </a:r>
            <a:r>
              <a:rPr lang="en-US" b="0" i="0" dirty="0">
                <a:effectLst/>
                <a:latin typeface="Lato" panose="020F0502020204030203" pitchFamily="34" charset="0"/>
              </a:rPr>
              <a:t> to the Lead Source named "Inside Sales".</a:t>
            </a:r>
          </a:p>
          <a:p>
            <a:pPr algn="l"/>
            <a:endParaRPr lang="en-US" b="0" i="0" dirty="0">
              <a:effectLst/>
              <a:latin typeface="Lato" panose="020F050202020403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Lato" panose="020F0502020204030203" pitchFamily="34" charset="0"/>
              </a:rPr>
              <a:t>Highest Count of Leads by Industry is </a:t>
            </a:r>
            <a:r>
              <a:rPr lang="en-US" b="1" i="0" dirty="0">
                <a:effectLst/>
                <a:latin typeface="Lato" panose="020F0502020204030203" pitchFamily="34" charset="0"/>
              </a:rPr>
              <a:t>5357</a:t>
            </a:r>
            <a:r>
              <a:rPr lang="en-US" b="0" i="0" dirty="0">
                <a:effectLst/>
                <a:latin typeface="Lato" panose="020F0502020204030203" pitchFamily="34" charset="0"/>
              </a:rPr>
              <a:t> which belongs to the industry "Safety and Security".</a:t>
            </a:r>
          </a:p>
          <a:p>
            <a:pPr algn="l"/>
            <a:endParaRPr lang="en-US" b="0" i="0" dirty="0">
              <a:effectLst/>
              <a:latin typeface="Lato" panose="020F050202020403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Lato" panose="020F0502020204030203" pitchFamily="34" charset="0"/>
              </a:rPr>
              <a:t>Count of Total Active Opportunities is </a:t>
            </a:r>
            <a:r>
              <a:rPr lang="en-US" b="1" i="0" dirty="0">
                <a:effectLst/>
                <a:latin typeface="Lato" panose="020F0502020204030203" pitchFamily="34" charset="0"/>
              </a:rPr>
              <a:t>1272</a:t>
            </a:r>
            <a:r>
              <a:rPr lang="en-US" b="0" i="0" dirty="0">
                <a:effectLst/>
                <a:latin typeface="Lato" panose="020F0502020204030203" pitchFamily="34" charset="0"/>
              </a:rPr>
              <a:t>.</a:t>
            </a:r>
          </a:p>
          <a:p>
            <a:pPr algn="l"/>
            <a:endParaRPr lang="en-US" b="0" i="0" dirty="0">
              <a:effectLst/>
              <a:latin typeface="Lato" panose="020F050202020403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Lato" panose="020F0502020204030203" pitchFamily="34" charset="0"/>
              </a:rPr>
              <a:t>Win Rate at which the sales team measures the success rate of sales team in converting an Opportunity into a sale came out to be: </a:t>
            </a:r>
            <a:r>
              <a:rPr lang="en-US" b="1" i="0" dirty="0">
                <a:effectLst/>
                <a:latin typeface="Lato" panose="020F0502020204030203" pitchFamily="34" charset="0"/>
              </a:rPr>
              <a:t>31.06% </a:t>
            </a:r>
            <a:r>
              <a:rPr lang="en-US" b="0" i="0" dirty="0">
                <a:effectLst/>
                <a:latin typeface="Lato" panose="020F0502020204030203" pitchFamily="34" charset="0"/>
              </a:rPr>
              <a:t>while Opportunity Conversion rate is </a:t>
            </a:r>
            <a:r>
              <a:rPr lang="en-US" b="1" i="0" dirty="0">
                <a:effectLst/>
                <a:latin typeface="Lato" panose="020F0502020204030203" pitchFamily="34" charset="0"/>
              </a:rPr>
              <a:t>27.38%</a:t>
            </a:r>
            <a:r>
              <a:rPr lang="en-US" b="0" i="0" dirty="0">
                <a:effectLst/>
                <a:latin typeface="Lato" panose="020F0502020204030203" pitchFamily="34" charset="0"/>
              </a:rPr>
              <a:t>.</a:t>
            </a:r>
          </a:p>
          <a:p>
            <a:pPr algn="l"/>
            <a:endParaRPr lang="en-US" b="0" i="0" dirty="0">
              <a:effectLst/>
              <a:latin typeface="Lato" panose="020F050202020403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Lato" panose="020F0502020204030203" pitchFamily="34" charset="0"/>
              </a:rPr>
              <a:t>Highest Count of Opportunities is </a:t>
            </a:r>
            <a:r>
              <a:rPr lang="en-US" b="1" i="0" dirty="0">
                <a:effectLst/>
                <a:latin typeface="Lato" panose="020F0502020204030203" pitchFamily="34" charset="0"/>
              </a:rPr>
              <a:t>1143</a:t>
            </a:r>
            <a:r>
              <a:rPr lang="en-US" b="0" i="0" dirty="0">
                <a:effectLst/>
                <a:latin typeface="Lato" panose="020F0502020204030203" pitchFamily="34" charset="0"/>
              </a:rPr>
              <a:t> for </a:t>
            </a:r>
            <a:r>
              <a:rPr lang="en-US" b="1" i="0" dirty="0">
                <a:effectLst/>
                <a:latin typeface="Lato" panose="020F0502020204030203" pitchFamily="34" charset="0"/>
              </a:rPr>
              <a:t>Biopharma/Pharmaceuticals Industry </a:t>
            </a:r>
            <a:r>
              <a:rPr lang="en-US" b="0" i="0" dirty="0">
                <a:effectLst/>
                <a:latin typeface="Lato" panose="020F0502020204030203" pitchFamily="34" charset="0"/>
              </a:rPr>
              <a:t>while highest Expected amount is </a:t>
            </a:r>
            <a:r>
              <a:rPr lang="en-US" b="1" i="0" dirty="0">
                <a:effectLst/>
                <a:latin typeface="Lato" panose="020F0502020204030203" pitchFamily="34" charset="0"/>
              </a:rPr>
              <a:t>4.21M</a:t>
            </a:r>
            <a:r>
              <a:rPr lang="en-US" b="0" i="0" dirty="0">
                <a:effectLst/>
                <a:latin typeface="Lato" panose="020F0502020204030203" pitchFamily="34" charset="0"/>
              </a:rPr>
              <a:t> for Safety and Security Opportunity type.</a:t>
            </a:r>
          </a:p>
          <a:p>
            <a:pPr algn="l"/>
            <a:endParaRPr lang="en-US" b="0" i="0" dirty="0">
              <a:effectLst/>
              <a:latin typeface="Lato" panose="020F050202020403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effectLst/>
                <a:latin typeface="Lato" panose="020F0502020204030203" pitchFamily="34" charset="0"/>
              </a:rPr>
              <a:t>Total opportunities v/s closed won opportunities is increasing till </a:t>
            </a:r>
            <a:r>
              <a:rPr lang="en-US" b="1" i="0" dirty="0">
                <a:effectLst/>
                <a:latin typeface="Lato" panose="020F0502020204030203" pitchFamily="34" charset="0"/>
              </a:rPr>
              <a:t>2020</a:t>
            </a:r>
            <a:r>
              <a:rPr lang="en-US" b="0" i="0" dirty="0">
                <a:effectLst/>
                <a:latin typeface="Lato" panose="020F0502020204030203" pitchFamily="34" charset="0"/>
              </a:rPr>
              <a:t> and suddenly decreases in </a:t>
            </a:r>
            <a:r>
              <a:rPr lang="en-US" b="1" i="0" dirty="0">
                <a:effectLst/>
                <a:latin typeface="Lato" panose="020F0502020204030203" pitchFamily="34" charset="0"/>
              </a:rPr>
              <a:t>2021</a:t>
            </a:r>
            <a:r>
              <a:rPr lang="en-US" b="0" i="0" dirty="0">
                <a:effectLst/>
                <a:latin typeface="Lato" panose="020F0502020204030203" pitchFamily="34" charset="0"/>
              </a:rPr>
              <a:t> having the final values </a:t>
            </a:r>
            <a:r>
              <a:rPr lang="en-US" b="1" i="0" dirty="0">
                <a:effectLst/>
                <a:latin typeface="Lato" panose="020F0502020204030203" pitchFamily="34" charset="0"/>
              </a:rPr>
              <a:t>711</a:t>
            </a:r>
            <a:r>
              <a:rPr lang="en-US" b="0" i="0" dirty="0">
                <a:effectLst/>
                <a:latin typeface="Lato" panose="020F0502020204030203" pitchFamily="34" charset="0"/>
              </a:rPr>
              <a:t> and </a:t>
            </a:r>
            <a:r>
              <a:rPr lang="en-US" b="1" i="0" dirty="0">
                <a:effectLst/>
                <a:latin typeface="Lato" panose="020F0502020204030203" pitchFamily="34" charset="0"/>
              </a:rPr>
              <a:t>241</a:t>
            </a:r>
            <a:r>
              <a:rPr lang="en-US" b="0" i="0" dirty="0">
                <a:effectLst/>
                <a:latin typeface="Lato" panose="020F0502020204030203" pitchFamily="34" charset="0"/>
              </a:rPr>
              <a:t>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0" i="0" dirty="0">
              <a:effectLst/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19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FFAF49F0-74C0-3390-83D1-FB5CE73D9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45" y="1101212"/>
            <a:ext cx="5299587" cy="290525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912AFE-F1E2-3E68-75C9-D78DB342A1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67149"/>
            <a:ext cx="1135908" cy="7949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50773B2-1D40-E851-B36F-9D830EBD24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2681" y="1101213"/>
            <a:ext cx="5299587" cy="29052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F454CD7-DEBD-F521-F75F-3DB21E0B0636}"/>
              </a:ext>
            </a:extLst>
          </p:cNvPr>
          <p:cNvSpPr txBox="1"/>
          <p:nvPr/>
        </p:nvSpPr>
        <p:spPr>
          <a:xfrm>
            <a:off x="1710814" y="379935"/>
            <a:ext cx="1465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70C0"/>
                </a:solidFill>
              </a:rPr>
              <a:t>Dashboards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B62E7C-68BA-CB17-67FD-424BC242600B}"/>
              </a:ext>
            </a:extLst>
          </p:cNvPr>
          <p:cNvSpPr txBox="1"/>
          <p:nvPr/>
        </p:nvSpPr>
        <p:spPr>
          <a:xfrm>
            <a:off x="462116" y="4287728"/>
            <a:ext cx="1096431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This Excel dashboard </a:t>
            </a:r>
            <a:r>
              <a:rPr lang="en-US" b="1" dirty="0"/>
              <a:t>Visualizes key CRM metrics</a:t>
            </a:r>
            <a:r>
              <a:rPr lang="en-US" dirty="0"/>
              <a:t> like total leads, conversions, and expected revenue.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Interactive charts and slicers</a:t>
            </a:r>
            <a:r>
              <a:rPr lang="en-US" dirty="0"/>
              <a:t> allow filtering by industry, lead source, and status.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Supports quick performance analysis</a:t>
            </a:r>
            <a:r>
              <a:rPr lang="en-US" dirty="0"/>
              <a:t> using pivot tables and trend visuals.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623A2A-9C40-0FDF-FAC8-5BA4333D2605}"/>
              </a:ext>
            </a:extLst>
          </p:cNvPr>
          <p:cNvSpPr txBox="1"/>
          <p:nvPr/>
        </p:nvSpPr>
        <p:spPr>
          <a:xfrm>
            <a:off x="956188" y="371242"/>
            <a:ext cx="754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4">
                    <a:lumMod val="75000"/>
                  </a:schemeClr>
                </a:solidFill>
                <a:effectLst/>
              </a:rPr>
              <a:t>Excel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266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tableau">
            <a:extLst>
              <a:ext uri="{FF2B5EF4-FFF2-40B4-BE49-F238E27FC236}">
                <a16:creationId xmlns:a16="http://schemas.microsoft.com/office/drawing/2014/main" id="{B1036C32-B2E9-0666-73A7-E74818D8B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63" y="259422"/>
            <a:ext cx="1096009" cy="63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9F2B3A-9A03-86EE-0804-EECF6E712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110" y="990736"/>
            <a:ext cx="4799216" cy="29913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CE0E58-1F1D-5357-A105-171E5870D4BB}"/>
              </a:ext>
            </a:extLst>
          </p:cNvPr>
          <p:cNvSpPr txBox="1"/>
          <p:nvPr/>
        </p:nvSpPr>
        <p:spPr>
          <a:xfrm>
            <a:off x="1644445" y="392413"/>
            <a:ext cx="1472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70C0"/>
                </a:solidFill>
              </a:rPr>
              <a:t>Dashboards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FDDC60-1ACD-05F2-AD7D-095083097FD0}"/>
              </a:ext>
            </a:extLst>
          </p:cNvPr>
          <p:cNvSpPr txBox="1"/>
          <p:nvPr/>
        </p:nvSpPr>
        <p:spPr>
          <a:xfrm>
            <a:off x="353863" y="4211054"/>
            <a:ext cx="1140551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Interactive visualizations</a:t>
            </a:r>
            <a:r>
              <a:rPr lang="en-US" dirty="0"/>
              <a:t> display CRM data like leads, opportunities, and conversion rates.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Allows </a:t>
            </a:r>
            <a:r>
              <a:rPr lang="en-US" b="1" dirty="0"/>
              <a:t>filtering by year, industry, lead source, and opportunity type</a:t>
            </a:r>
            <a:r>
              <a:rPr lang="en-US" dirty="0"/>
              <a:t> for in-depth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Tracks </a:t>
            </a:r>
            <a:r>
              <a:rPr lang="en-US" b="1" dirty="0"/>
              <a:t>sales performance metrics</a:t>
            </a:r>
            <a:r>
              <a:rPr lang="en-US" dirty="0"/>
              <a:t> such as win rate, expected revenue, and lead status.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Enables </a:t>
            </a:r>
            <a:r>
              <a:rPr lang="en-US" b="1" dirty="0"/>
              <a:t>real-time</a:t>
            </a:r>
            <a:r>
              <a:rPr lang="en-US" dirty="0"/>
              <a:t> </a:t>
            </a:r>
            <a:r>
              <a:rPr lang="en-US" b="1" dirty="0"/>
              <a:t>insights</a:t>
            </a:r>
            <a:r>
              <a:rPr lang="en-US" dirty="0"/>
              <a:t> to support strategic sales and Marketing decisions.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41528D-A477-93C8-F486-1CB442E702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0892" y="942735"/>
            <a:ext cx="5349057" cy="30873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17457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572F78-8462-B456-5AFE-098BC2BBA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48" y="0"/>
            <a:ext cx="1353238" cy="8002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44221D-17F7-9CCC-A411-732DAB809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02" y="863190"/>
            <a:ext cx="5287624" cy="29615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2F0CFB-0663-E837-482A-460425AFE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8349" y="863190"/>
            <a:ext cx="5518652" cy="296155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6161F4-2612-1D4E-BA4A-FDBF49BBC037}"/>
              </a:ext>
            </a:extLst>
          </p:cNvPr>
          <p:cNvSpPr txBox="1"/>
          <p:nvPr/>
        </p:nvSpPr>
        <p:spPr>
          <a:xfrm>
            <a:off x="1723104" y="215454"/>
            <a:ext cx="1423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70C0"/>
                </a:solidFill>
              </a:rPr>
              <a:t>Dashboards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203599-CB12-36D7-53B1-5F58D62CBFFE}"/>
              </a:ext>
            </a:extLst>
          </p:cNvPr>
          <p:cNvSpPr txBox="1"/>
          <p:nvPr/>
        </p:nvSpPr>
        <p:spPr>
          <a:xfrm>
            <a:off x="336754" y="4103152"/>
            <a:ext cx="1114024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Power BI dashboards offer a </a:t>
            </a:r>
            <a:r>
              <a:rPr lang="en-US" b="1" dirty="0"/>
              <a:t>comprehensive overview of leads and opportunities</a:t>
            </a:r>
            <a:r>
              <a:rPr lang="en-US" dirty="0"/>
              <a:t>, visualizing key performance indicators like </a:t>
            </a:r>
            <a:r>
              <a:rPr lang="en-US" b="1" dirty="0"/>
              <a:t>conversion rate, win rate, and expected revenue</a:t>
            </a:r>
            <a:r>
              <a:rPr lang="en-US" dirty="0"/>
              <a:t>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 helps identify </a:t>
            </a:r>
            <a:r>
              <a:rPr lang="en-US" b="1" dirty="0"/>
              <a:t>top-performing industries, lead sources, and countries</a:t>
            </a:r>
            <a:r>
              <a:rPr lang="en-US" dirty="0"/>
              <a:t>, along with tracking </a:t>
            </a:r>
            <a:r>
              <a:rPr lang="en-US" b="1" dirty="0"/>
              <a:t>lead status and opportunity pipeline trends</a:t>
            </a:r>
            <a:r>
              <a:rPr lang="en-US" dirty="0"/>
              <a:t> over time.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Filters by </a:t>
            </a:r>
            <a:r>
              <a:rPr lang="en-US" b="1" dirty="0"/>
              <a:t>industry, year, opportunity type, and stage</a:t>
            </a:r>
            <a:r>
              <a:rPr lang="en-US" dirty="0"/>
              <a:t> enable users to perform targeted, data-driven analysis for better sales and marketing decisions.</a:t>
            </a:r>
          </a:p>
        </p:txBody>
      </p:sp>
    </p:spTree>
    <p:extLst>
      <p:ext uri="{BB962C8B-B14F-4D97-AF65-F5344CB8AC3E}">
        <p14:creationId xmlns:p14="http://schemas.microsoft.com/office/powerpoint/2010/main" val="501980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4C38E8-76FC-60E1-E078-289177F18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50" y="146299"/>
            <a:ext cx="763506" cy="7635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3414BB-3F39-48D0-CB00-35C658B04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86" y="718802"/>
            <a:ext cx="2531660" cy="27814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36DDED-147D-1008-EF38-AB3143736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128" y="3828983"/>
            <a:ext cx="2601018" cy="24706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A2A956-ABFD-CD07-EC66-47140A117131}"/>
              </a:ext>
            </a:extLst>
          </p:cNvPr>
          <p:cNvSpPr txBox="1"/>
          <p:nvPr/>
        </p:nvSpPr>
        <p:spPr>
          <a:xfrm>
            <a:off x="1144486" y="146299"/>
            <a:ext cx="17855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70C0"/>
                </a:solidFill>
              </a:rPr>
              <a:t>SQL Queries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8F3FFC-7116-FD2D-CC0A-E43E4AC70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7181" y="528052"/>
            <a:ext cx="2748083" cy="3332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4BD4D0-A8F3-017A-6374-5C37A844A11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1301"/>
          <a:stretch/>
        </p:blipFill>
        <p:spPr>
          <a:xfrm>
            <a:off x="3977181" y="3995766"/>
            <a:ext cx="2748083" cy="23038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464223-8EA2-EB89-3D11-E44F3C8B5A38}"/>
              </a:ext>
            </a:extLst>
          </p:cNvPr>
          <p:cNvSpPr txBox="1"/>
          <p:nvPr/>
        </p:nvSpPr>
        <p:spPr>
          <a:xfrm>
            <a:off x="6630771" y="558410"/>
            <a:ext cx="469582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Queries are designed to fetch various metrics from the `supply_chain` database, specifically from `opportunity` and `lead` tables.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use of SQL functionalities such as `GROUP BY` and aggregation functions (like `SUM` and `COUNT`) enables structured insights into the data for decision-making.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These SQL queries extract key business metrics such as total opportunities, expected revenue, and win/loss rates from the opportunity dataset .Grouped queries enable analysis by opportunity type and industry, supporting performance segmentation.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</a:rPr>
              <a:t>Queries analyze leads through total count, segmentation by source, industry, and stage, helping in understanding lead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412810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6659F9-5A43-361F-2EDB-F60F99CD8AFA}"/>
              </a:ext>
            </a:extLst>
          </p:cNvPr>
          <p:cNvSpPr txBox="1"/>
          <p:nvPr/>
        </p:nvSpPr>
        <p:spPr>
          <a:xfrm>
            <a:off x="846923" y="1720840"/>
            <a:ext cx="852210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/>
              <a:t>Unified CRM Insights</a:t>
            </a:r>
            <a:r>
              <a:rPr lang="en-US" dirty="0"/>
              <a:t>: Centralized dashboards to track leads, opportunities, and conversions.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/>
              <a:t>Data-Driven Decisions</a:t>
            </a:r>
            <a:r>
              <a:rPr lang="en-US" dirty="0"/>
              <a:t>: Key KPIs support strategic planning and performance monitoring.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/>
              <a:t>Multi-Tool Integration</a:t>
            </a:r>
            <a:r>
              <a:rPr lang="en-US" dirty="0"/>
              <a:t>: Built using Power BI, Excel, SQL, and Tableau for flexible reporting.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/>
              <a:t>Interactive Visuals</a:t>
            </a:r>
            <a:r>
              <a:rPr lang="en-US" dirty="0"/>
              <a:t>: Dynamic filters enable real-time, customized data exploration.</a:t>
            </a:r>
          </a:p>
          <a:p>
            <a:endParaRPr lang="en-US" dirty="0"/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96D0DAC1-7EBF-4A70-BF64-0EC756247DBB}"/>
              </a:ext>
            </a:extLst>
          </p:cNvPr>
          <p:cNvSpPr/>
          <p:nvPr/>
        </p:nvSpPr>
        <p:spPr>
          <a:xfrm>
            <a:off x="4208206" y="5643717"/>
            <a:ext cx="2880851" cy="914400"/>
          </a:xfrm>
          <a:prstGeom prst="wav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Thank you </a:t>
            </a:r>
          </a:p>
          <a:p>
            <a:pPr algn="ctr"/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D2519D-01D1-B018-626B-2BB7CBB8D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90" y="397528"/>
            <a:ext cx="2684208" cy="10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27104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783</TotalTime>
  <Words>743</Words>
  <Application>Microsoft Office PowerPoint</Application>
  <PresentationFormat>Widescreen</PresentationFormat>
  <Paragraphs>98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Aptos</vt:lpstr>
      <vt:lpstr>Arial</vt:lpstr>
      <vt:lpstr>Calibri</vt:lpstr>
      <vt:lpstr>Lato</vt:lpstr>
      <vt:lpstr>Trebuchet MS</vt:lpstr>
      <vt:lpstr>Wingdings</vt:lpstr>
      <vt:lpstr>Wingdings 3</vt:lpstr>
      <vt:lpstr>Facet</vt:lpstr>
      <vt:lpstr>CRM Analytics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Sakshi Jadhav</dc:creator>
  <cp:lastModifiedBy>Sakshi Jadhav</cp:lastModifiedBy>
  <cp:revision>48</cp:revision>
  <dcterms:created xsi:type="dcterms:W3CDTF">2025-04-11T07:23:26Z</dcterms:created>
  <dcterms:modified xsi:type="dcterms:W3CDTF">2025-12-31T08:34:14Z</dcterms:modified>
</cp:coreProperties>
</file>

<file path=docProps/thumbnail.jpeg>
</file>